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18"/>
  </p:notesMasterIdLst>
  <p:sldIdLst>
    <p:sldId id="256" r:id="rId2"/>
    <p:sldId id="265" r:id="rId3"/>
    <p:sldId id="266" r:id="rId4"/>
    <p:sldId id="275" r:id="rId5"/>
    <p:sldId id="259" r:id="rId6"/>
    <p:sldId id="260" r:id="rId7"/>
    <p:sldId id="263" r:id="rId8"/>
    <p:sldId id="264" r:id="rId9"/>
    <p:sldId id="267" r:id="rId10"/>
    <p:sldId id="276"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6" d="100"/>
          <a:sy n="46"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8673C-6408-6941-AFB9-F13D5417AA51}" type="datetimeFigureOut">
              <a:rPr lang="en-US" smtClean="0"/>
              <a:t>12/12/12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B5C06B-9D23-2242-BD76-4550FAD2F617}" type="slidenum">
              <a:rPr lang="en-US" smtClean="0"/>
              <a:t>‹#›</a:t>
            </a:fld>
            <a:endParaRPr lang="en-US"/>
          </a:p>
        </p:txBody>
      </p:sp>
    </p:spTree>
    <p:extLst>
      <p:ext uri="{BB962C8B-B14F-4D97-AF65-F5344CB8AC3E}">
        <p14:creationId xmlns:p14="http://schemas.microsoft.com/office/powerpoint/2010/main" val="39722321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5C06B-9D23-2242-BD76-4550FAD2F617}" type="slidenum">
              <a:rPr lang="en-US" smtClean="0"/>
              <a:t>1</a:t>
            </a:fld>
            <a:endParaRPr lang="en-US"/>
          </a:p>
        </p:txBody>
      </p:sp>
    </p:spTree>
    <p:extLst>
      <p:ext uri="{BB962C8B-B14F-4D97-AF65-F5344CB8AC3E}">
        <p14:creationId xmlns:p14="http://schemas.microsoft.com/office/powerpoint/2010/main" val="279391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24D3DE-703F-5E4E-AE10-C82277CECB4F}" type="datetimeFigureOut">
              <a:rPr lang="en-US" smtClean="0"/>
              <a:t>12/12/12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4D3DE-703F-5E4E-AE10-C82277CECB4F}" type="datetimeFigureOut">
              <a:rPr lang="en-US" smtClean="0"/>
              <a:t>12/12/12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73359-4EC9-9644-BD45-6988A0DE3A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4D3DE-703F-5E4E-AE10-C82277CECB4F}" type="datetimeFigureOut">
              <a:rPr lang="en-US" smtClean="0"/>
              <a:t>12/12/12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73359-4EC9-9644-BD45-6988A0DE3A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4D3DE-703F-5E4E-AE10-C82277CECB4F}" type="datetimeFigureOut">
              <a:rPr lang="en-US" smtClean="0"/>
              <a:t>12/12/12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73359-4EC9-9644-BD45-6988A0DE3A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4D3DE-703F-5E4E-AE10-C82277CECB4F}" type="datetimeFigureOut">
              <a:rPr lang="en-US" smtClean="0"/>
              <a:t>12/12/12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73359-4EC9-9644-BD45-6988A0DE3A46}"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24D3DE-703F-5E4E-AE10-C82277CECB4F}" type="datetimeFigureOut">
              <a:rPr lang="en-US" smtClean="0"/>
              <a:t>12/12/12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73359-4EC9-9644-BD45-6988A0DE3A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24D3DE-703F-5E4E-AE10-C82277CECB4F}" type="datetimeFigureOut">
              <a:rPr lang="en-US" smtClean="0"/>
              <a:t>12/12/12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73359-4EC9-9644-BD45-6988A0DE3A46}"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24D3DE-703F-5E4E-AE10-C82277CECB4F}" type="datetimeFigureOut">
              <a:rPr lang="en-US" smtClean="0"/>
              <a:t>12/12/12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73359-4EC9-9644-BD45-6988A0DE3A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4D3DE-703F-5E4E-AE10-C82277CECB4F}" type="datetimeFigureOut">
              <a:rPr lang="en-US" smtClean="0"/>
              <a:t>12/12/12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73359-4EC9-9644-BD45-6988A0DE3A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4D3DE-703F-5E4E-AE10-C82277CECB4F}" type="datetimeFigureOut">
              <a:rPr lang="en-US" smtClean="0"/>
              <a:t>12/12/12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73359-4EC9-9644-BD45-6988A0DE3A46}"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4D3DE-703F-5E4E-AE10-C82277CECB4F}" type="datetimeFigureOut">
              <a:rPr lang="en-US" smtClean="0"/>
              <a:t>12/12/12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73359-4EC9-9644-BD45-6988A0DE3A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F24D3DE-703F-5E4E-AE10-C82277CECB4F}" type="datetimeFigureOut">
              <a:rPr lang="en-US" smtClean="0"/>
              <a:t>12/12/12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5D73359-4EC9-9644-BD45-6988A0DE3A46}"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hyperlink" Target="http://www.ahay.org/" TargetMode="External"/></Relationships>
</file>

<file path=ppt/slides/_rels/slide12.xml.rels><?xml version="1.0" encoding="UTF-8" standalone="yes"?>
<Relationships xmlns="http://schemas.openxmlformats.org/package/2006/relationships"><Relationship Id="rId11" Type="http://schemas.openxmlformats.org/officeDocument/2006/relationships/hyperlink" Target="https://www.ohloh.net/p/m8r/estimated_cost" TargetMode="External"/><Relationship Id="rId12" Type="http://schemas.openxmlformats.org/officeDocument/2006/relationships/hyperlink" Target="https://www.ohloh.net/p/m8r/commits?sort=oldest" TargetMode="External"/><Relationship Id="rId13" Type="http://schemas.openxmlformats.org/officeDocument/2006/relationships/hyperlink" Target="https://www.ohloh.net/p/m8r/commits" TargetMode="External"/><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12.png"/><Relationship Id="rId4" Type="http://schemas.openxmlformats.org/officeDocument/2006/relationships/hyperlink" Target="https://www.ohloh.net/p/m8r/commits/summary" TargetMode="External"/><Relationship Id="rId5" Type="http://schemas.openxmlformats.org/officeDocument/2006/relationships/hyperlink" Target="https://www.ohloh.net/p/m8r/contributors/summary" TargetMode="External"/><Relationship Id="rId6" Type="http://schemas.openxmlformats.org/officeDocument/2006/relationships/hyperlink" Target="https://www.ohloh.net/p/m8r/analyses/latest/languages_summary" TargetMode="External"/><Relationship Id="rId7" Type="http://schemas.openxmlformats.org/officeDocument/2006/relationships/hyperlink" Target="https://www.ohloh.net/p/m8r/factoids%23FactoidCommentsAverage" TargetMode="External"/><Relationship Id="rId8" Type="http://schemas.openxmlformats.org/officeDocument/2006/relationships/hyperlink" Target="https://www.ohloh.net/p/m8r/factoids%23FactoidAgeVeryOld" TargetMode="External"/><Relationship Id="rId9" Type="http://schemas.openxmlformats.org/officeDocument/2006/relationships/hyperlink" Target="https://www.ohloh.net/p/m8r/factoids%23FactoidTeamSizeLarge" TargetMode="External"/><Relationship Id="rId10" Type="http://schemas.openxmlformats.org/officeDocument/2006/relationships/hyperlink" Target="https://www.ohloh.net/p/m8r/factoids%23FactoidActivityIncreas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http://www.reproducibility.org" TargetMode="External"/><Relationship Id="rId4" Type="http://schemas.openxmlformats.org/officeDocument/2006/relationships/image" Target="../media/image3.wm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Reproducibility as a Community Effort        </a:t>
            </a:r>
            <a:r>
              <a:rPr lang="en-US" sz="6000" dirty="0" smtClean="0"/>
              <a:t>Lessons from the 		</a:t>
            </a:r>
            <a:br>
              <a:rPr lang="en-US" sz="6000" dirty="0" smtClean="0"/>
            </a:br>
            <a:r>
              <a:rPr lang="en-US" sz="6000" dirty="0" smtClean="0"/>
              <a:t>Madagascar Project</a:t>
            </a:r>
            <a:endParaRPr lang="en-US" sz="6000" dirty="0"/>
          </a:p>
        </p:txBody>
      </p:sp>
      <p:sp>
        <p:nvSpPr>
          <p:cNvPr id="3" name="Subtitle 2"/>
          <p:cNvSpPr>
            <a:spLocks noGrp="1"/>
          </p:cNvSpPr>
          <p:nvPr>
            <p:ph type="subTitle" idx="1"/>
          </p:nvPr>
        </p:nvSpPr>
        <p:spPr>
          <a:xfrm>
            <a:off x="762000" y="4724399"/>
            <a:ext cx="7543800" cy="1396925"/>
          </a:xfrm>
        </p:spPr>
        <p:txBody>
          <a:bodyPr>
            <a:normAutofit fontScale="92500" lnSpcReduction="10000"/>
          </a:bodyPr>
          <a:lstStyle/>
          <a:p>
            <a:r>
              <a:rPr lang="en-US" b="1" dirty="0" smtClean="0"/>
              <a:t>Sergey Fomel</a:t>
            </a:r>
          </a:p>
          <a:p>
            <a:r>
              <a:rPr lang="en-US" b="1" dirty="0" smtClean="0"/>
              <a:t>Jackson School of Geosciences</a:t>
            </a:r>
          </a:p>
          <a:p>
            <a:r>
              <a:rPr lang="en-US" b="1" dirty="0" smtClean="0"/>
              <a:t>The University of Texas at Austin</a:t>
            </a:r>
            <a:endParaRPr lang="en-US" b="1" dirty="0"/>
          </a:p>
        </p:txBody>
      </p:sp>
      <p:pic>
        <p:nvPicPr>
          <p:cNvPr id="4" name="Picture 5" descr="Madagas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19" y="3200400"/>
            <a:ext cx="2055103" cy="15239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6248397"/>
            <a:ext cx="7496689" cy="646331"/>
          </a:xfrm>
          <a:prstGeom prst="rect">
            <a:avLst/>
          </a:prstGeom>
          <a:noFill/>
        </p:spPr>
        <p:txBody>
          <a:bodyPr wrap="none" rtlCol="0">
            <a:spAutoFit/>
          </a:bodyPr>
          <a:lstStyle/>
          <a:p>
            <a:r>
              <a:rPr lang="en-US" b="1" dirty="0" smtClean="0"/>
              <a:t>ICERM Reproducibility </a:t>
            </a:r>
            <a:r>
              <a:rPr lang="en-US" b="1" dirty="0"/>
              <a:t>in Computational and Experimental Mathematics</a:t>
            </a:r>
          </a:p>
          <a:p>
            <a:endParaRPr lang="en-US" dirty="0"/>
          </a:p>
        </p:txBody>
      </p:sp>
      <p:sp>
        <p:nvSpPr>
          <p:cNvPr id="6" name="TextBox 5"/>
          <p:cNvSpPr txBox="1"/>
          <p:nvPr/>
        </p:nvSpPr>
        <p:spPr>
          <a:xfrm>
            <a:off x="6508719" y="5598104"/>
            <a:ext cx="1820480" cy="523220"/>
          </a:xfrm>
          <a:prstGeom prst="rect">
            <a:avLst/>
          </a:prstGeom>
          <a:noFill/>
        </p:spPr>
        <p:txBody>
          <a:bodyPr wrap="none" rtlCol="0">
            <a:spAutoFit/>
          </a:bodyPr>
          <a:lstStyle/>
          <a:p>
            <a:r>
              <a:rPr lang="en-US" sz="2800" b="1" dirty="0" smtClean="0"/>
              <a:t>12/13/2012</a:t>
            </a:r>
            <a:endParaRPr lang="en-US" sz="2800" b="1" dirty="0"/>
          </a:p>
        </p:txBody>
      </p:sp>
    </p:spTree>
    <p:extLst>
      <p:ext uri="{BB962C8B-B14F-4D97-AF65-F5344CB8AC3E}">
        <p14:creationId xmlns:p14="http://schemas.microsoft.com/office/powerpoint/2010/main" val="39721077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371" y="443038"/>
            <a:ext cx="7526233" cy="5364553"/>
          </a:xfrm>
        </p:spPr>
        <p:txBody>
          <a:bodyPr>
            <a:noAutofit/>
          </a:bodyPr>
          <a:lstStyle/>
          <a:p>
            <a:pPr marL="0" indent="0">
              <a:buNone/>
            </a:pPr>
            <a:r>
              <a:rPr lang="en-US" sz="2600" dirty="0">
                <a:latin typeface="Verdana" charset="0"/>
              </a:rPr>
              <a:t> </a:t>
            </a:r>
            <a:r>
              <a:rPr lang="ja-JP" altLang="en-US" sz="2500" dirty="0">
                <a:latin typeface="Arial"/>
              </a:rPr>
              <a:t>“</a:t>
            </a:r>
            <a:r>
              <a:rPr lang="en-US" sz="2500" dirty="0">
                <a:latin typeface="Verdana" charset="0"/>
              </a:rPr>
              <a:t>It is a big chore for one researcher to reproduce the analysis and computational results of another […] I discovered that this problem has a simple technological solution: illustrations (figures) in a technical document are made by </a:t>
            </a:r>
            <a:r>
              <a:rPr lang="en-US" sz="2500" b="1" dirty="0">
                <a:solidFill>
                  <a:srgbClr val="3366FF"/>
                </a:solidFill>
                <a:effectLst>
                  <a:outerShdw blurRad="38100" dist="38100" dir="2700000" algn="tl">
                    <a:srgbClr val="DDDDDD"/>
                  </a:outerShdw>
                </a:effectLst>
                <a:latin typeface="Verdana" charset="0"/>
              </a:rPr>
              <a:t>programs and command scripts that along with required data should be linked to the document itself</a:t>
            </a:r>
            <a:r>
              <a:rPr lang="en-US" sz="2500" b="1" dirty="0">
                <a:solidFill>
                  <a:srgbClr val="3366FF"/>
                </a:solidFill>
                <a:latin typeface="Verdana" charset="0"/>
              </a:rPr>
              <a:t> </a:t>
            </a:r>
            <a:r>
              <a:rPr lang="en-US" sz="2500" dirty="0">
                <a:latin typeface="Verdana" charset="0"/>
              </a:rPr>
              <a:t>[…] This is hardly any extra work for the author, but it makes the document much more valuable to readers who possess the document in electronic form because they are able to track down the computations that lead to the illustrations.</a:t>
            </a:r>
            <a:r>
              <a:rPr lang="ja-JP" altLang="en-US" sz="2500" dirty="0">
                <a:latin typeface="Arial"/>
              </a:rPr>
              <a:t>”</a:t>
            </a:r>
            <a:r>
              <a:rPr lang="en-US" sz="2500" dirty="0">
                <a:latin typeface="Verdana" charset="0"/>
              </a:rPr>
              <a:t> </a:t>
            </a:r>
            <a:r>
              <a:rPr lang="en-US" sz="2500" dirty="0">
                <a:solidFill>
                  <a:srgbClr val="000000"/>
                </a:solidFill>
                <a:latin typeface="Verdana" charset="0"/>
              </a:rPr>
              <a:t>(</a:t>
            </a:r>
            <a:r>
              <a:rPr lang="en-US" sz="2500" dirty="0" err="1">
                <a:solidFill>
                  <a:srgbClr val="000000"/>
                </a:solidFill>
                <a:latin typeface="Verdana" charset="0"/>
              </a:rPr>
              <a:t>Claerbout</a:t>
            </a:r>
            <a:r>
              <a:rPr lang="en-US" sz="2500" dirty="0">
                <a:solidFill>
                  <a:srgbClr val="000000"/>
                </a:solidFill>
                <a:latin typeface="Verdana" charset="0"/>
              </a:rPr>
              <a:t>, 1991)</a:t>
            </a:r>
            <a:endParaRPr lang="en-US" sz="2500" dirty="0">
              <a:solidFill>
                <a:srgbClr val="000000"/>
              </a:solidFill>
            </a:endParaRPr>
          </a:p>
        </p:txBody>
      </p:sp>
    </p:spTree>
    <p:extLst>
      <p:ext uri="{BB962C8B-B14F-4D97-AF65-F5344CB8AC3E}">
        <p14:creationId xmlns:p14="http://schemas.microsoft.com/office/powerpoint/2010/main" val="627247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adagas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5715000" cy="42423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400" y="4953000"/>
            <a:ext cx="4685898" cy="707886"/>
          </a:xfrm>
          <a:prstGeom prst="rect">
            <a:avLst/>
          </a:prstGeom>
          <a:noFill/>
        </p:spPr>
        <p:txBody>
          <a:bodyPr wrap="none" rtlCol="0">
            <a:spAutoFit/>
          </a:bodyPr>
          <a:lstStyle/>
          <a:p>
            <a:r>
              <a:rPr lang="en-US" sz="4000" dirty="0" smtClean="0">
                <a:latin typeface="+mj-lt"/>
                <a:hlinkClick r:id="rId3"/>
              </a:rPr>
              <a:t>http://www.ahay.org/</a:t>
            </a:r>
            <a:endParaRPr lang="en-US" sz="4000" dirty="0">
              <a:latin typeface="+mj-lt"/>
            </a:endParaRPr>
          </a:p>
        </p:txBody>
      </p:sp>
    </p:spTree>
    <p:extLst>
      <p:ext uri="{BB962C8B-B14F-4D97-AF65-F5344CB8AC3E}">
        <p14:creationId xmlns:p14="http://schemas.microsoft.com/office/powerpoint/2010/main" val="11586472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Madagas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078" y="533400"/>
            <a:ext cx="1295400" cy="9616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64990" y="533399"/>
            <a:ext cx="2069787" cy="689929"/>
          </a:xfrm>
          <a:prstGeom prst="rect">
            <a:avLst/>
          </a:prstGeom>
        </p:spPr>
      </p:pic>
      <p:sp>
        <p:nvSpPr>
          <p:cNvPr id="5" name="TextBox 4"/>
          <p:cNvSpPr txBox="1"/>
          <p:nvPr/>
        </p:nvSpPr>
        <p:spPr>
          <a:xfrm>
            <a:off x="764991" y="1495008"/>
            <a:ext cx="7500044" cy="4801314"/>
          </a:xfrm>
          <a:prstGeom prst="rect">
            <a:avLst/>
          </a:prstGeom>
          <a:noFill/>
        </p:spPr>
        <p:txBody>
          <a:bodyPr wrap="square" rtlCol="0">
            <a:spAutoFit/>
          </a:bodyPr>
          <a:lstStyle/>
          <a:p>
            <a:r>
              <a:rPr lang="en-US" sz="2800" b="1" dirty="0"/>
              <a:t>In a Nutshell, Madagascar...</a:t>
            </a:r>
          </a:p>
          <a:p>
            <a:r>
              <a:rPr lang="en-US" sz="2600" dirty="0"/>
              <a:t>... has had </a:t>
            </a:r>
            <a:r>
              <a:rPr lang="en-US" sz="2600" dirty="0">
                <a:hlinkClick r:id="rId4"/>
              </a:rPr>
              <a:t>8,484 commits</a:t>
            </a:r>
            <a:r>
              <a:rPr lang="en-US" sz="2600" dirty="0"/>
              <a:t> made by </a:t>
            </a:r>
            <a:r>
              <a:rPr lang="en-US" sz="2600" dirty="0">
                <a:hlinkClick r:id="rId5"/>
              </a:rPr>
              <a:t>61 contributors</a:t>
            </a:r>
            <a:r>
              <a:rPr lang="en-US" sz="2600" dirty="0"/>
              <a:t> </a:t>
            </a:r>
            <a:br>
              <a:rPr lang="en-US" sz="2600" dirty="0"/>
            </a:br>
            <a:r>
              <a:rPr lang="en-US" sz="2600" dirty="0"/>
              <a:t> </a:t>
            </a:r>
            <a:r>
              <a:rPr lang="en-US" sz="2600" dirty="0" smtClean="0"/>
              <a:t>   representing </a:t>
            </a:r>
            <a:r>
              <a:rPr lang="en-US" sz="2600" dirty="0">
                <a:hlinkClick r:id="rId6"/>
              </a:rPr>
              <a:t>485,143 lines of code</a:t>
            </a:r>
            <a:r>
              <a:rPr lang="en-US" sz="2600" dirty="0"/>
              <a:t> </a:t>
            </a:r>
          </a:p>
          <a:p>
            <a:r>
              <a:rPr lang="en-US" sz="2600" dirty="0"/>
              <a:t>... is </a:t>
            </a:r>
            <a:r>
              <a:rPr lang="en-US" sz="2600" dirty="0">
                <a:hlinkClick r:id="rId6"/>
              </a:rPr>
              <a:t>mostly written in C</a:t>
            </a:r>
            <a:r>
              <a:rPr lang="en-US" sz="2600" dirty="0"/>
              <a:t> </a:t>
            </a:r>
            <a:br>
              <a:rPr lang="en-US" sz="2600" dirty="0"/>
            </a:br>
            <a:r>
              <a:rPr lang="en-US" sz="2600" dirty="0"/>
              <a:t> </a:t>
            </a:r>
            <a:r>
              <a:rPr lang="en-US" sz="2600" dirty="0" smtClean="0"/>
              <a:t>   with </a:t>
            </a:r>
            <a:r>
              <a:rPr lang="en-US" sz="2600" dirty="0">
                <a:hlinkClick r:id="rId7"/>
              </a:rPr>
              <a:t>an average number of source code comments</a:t>
            </a:r>
            <a:r>
              <a:rPr lang="en-US" sz="2600" dirty="0"/>
              <a:t> </a:t>
            </a:r>
          </a:p>
          <a:p>
            <a:r>
              <a:rPr lang="en-US" sz="2600" dirty="0"/>
              <a:t>... has </a:t>
            </a:r>
            <a:r>
              <a:rPr lang="en-US" sz="2600" dirty="0">
                <a:hlinkClick r:id="rId8"/>
              </a:rPr>
              <a:t>a well established, mature codebase</a:t>
            </a:r>
            <a:r>
              <a:rPr lang="en-US" sz="2600" dirty="0"/>
              <a:t> </a:t>
            </a:r>
            <a:br>
              <a:rPr lang="en-US" sz="2600" dirty="0"/>
            </a:br>
            <a:r>
              <a:rPr lang="en-US" sz="2600" dirty="0"/>
              <a:t> </a:t>
            </a:r>
            <a:r>
              <a:rPr lang="en-US" sz="2600" dirty="0" smtClean="0"/>
              <a:t>   maintained </a:t>
            </a:r>
            <a:r>
              <a:rPr lang="en-US" sz="2600" dirty="0"/>
              <a:t>by </a:t>
            </a:r>
            <a:r>
              <a:rPr lang="en-US" sz="2600" dirty="0">
                <a:hlinkClick r:id="rId9"/>
              </a:rPr>
              <a:t>a large development team</a:t>
            </a:r>
            <a:r>
              <a:rPr lang="en-US" sz="2600" dirty="0"/>
              <a:t> </a:t>
            </a:r>
            <a:br>
              <a:rPr lang="en-US" sz="2600" dirty="0"/>
            </a:br>
            <a:r>
              <a:rPr lang="en-US" sz="2600" dirty="0" smtClean="0"/>
              <a:t>    with </a:t>
            </a:r>
            <a:r>
              <a:rPr lang="en-US" sz="2600" dirty="0">
                <a:hlinkClick r:id="rId10"/>
              </a:rPr>
              <a:t>increasing year-over-year commits</a:t>
            </a:r>
            <a:r>
              <a:rPr lang="en-US" sz="2600" dirty="0"/>
              <a:t> </a:t>
            </a:r>
          </a:p>
          <a:p>
            <a:r>
              <a:rPr lang="en-US" sz="2600" dirty="0"/>
              <a:t>... took an estimated </a:t>
            </a:r>
            <a:r>
              <a:rPr lang="en-US" sz="2600" dirty="0">
                <a:hlinkClick r:id="rId11"/>
              </a:rPr>
              <a:t>129 years of effort</a:t>
            </a:r>
            <a:r>
              <a:rPr lang="en-US" sz="2600" dirty="0"/>
              <a:t> (</a:t>
            </a:r>
            <a:r>
              <a:rPr lang="en-US" sz="2600" dirty="0" smtClean="0"/>
              <a:t>COCOMO) </a:t>
            </a:r>
            <a:r>
              <a:rPr lang="en-US" sz="2600" dirty="0"/>
              <a:t/>
            </a:r>
            <a:br>
              <a:rPr lang="en-US" sz="2600" dirty="0"/>
            </a:br>
            <a:r>
              <a:rPr lang="en-US" sz="2600" dirty="0" smtClean="0"/>
              <a:t>    starting </a:t>
            </a:r>
            <a:r>
              <a:rPr lang="en-US" sz="2600" dirty="0"/>
              <a:t>with its </a:t>
            </a:r>
            <a:r>
              <a:rPr lang="en-US" sz="2600" dirty="0">
                <a:hlinkClick r:id="rId12"/>
              </a:rPr>
              <a:t>first commit in May, 2003</a:t>
            </a:r>
            <a:r>
              <a:rPr lang="en-US" sz="2600" dirty="0"/>
              <a:t> </a:t>
            </a:r>
            <a:br>
              <a:rPr lang="en-US" sz="2600" dirty="0"/>
            </a:br>
            <a:r>
              <a:rPr lang="en-US" sz="2600" dirty="0" smtClean="0"/>
              <a:t>    ending </a:t>
            </a:r>
            <a:r>
              <a:rPr lang="en-US" sz="2600" dirty="0"/>
              <a:t>with its </a:t>
            </a:r>
            <a:r>
              <a:rPr lang="en-US" sz="2600" dirty="0">
                <a:hlinkClick r:id="rId13"/>
              </a:rPr>
              <a:t>most recent commit 3 days</a:t>
            </a:r>
            <a:r>
              <a:rPr lang="en-US" sz="2600" dirty="0"/>
              <a:t> ago </a:t>
            </a:r>
          </a:p>
          <a:p>
            <a:endParaRPr lang="en-US" dirty="0"/>
          </a:p>
        </p:txBody>
      </p:sp>
    </p:spTree>
    <p:extLst>
      <p:ext uri="{BB962C8B-B14F-4D97-AF65-F5344CB8AC3E}">
        <p14:creationId xmlns:p14="http://schemas.microsoft.com/office/powerpoint/2010/main" val="627950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1193" y="484849"/>
            <a:ext cx="7463543" cy="5827916"/>
          </a:xfrm>
          <a:prstGeom prst="rect">
            <a:avLst/>
          </a:prstGeom>
          <a:ln>
            <a:solidFill>
              <a:srgbClr val="1D86CD"/>
            </a:solidFill>
          </a:ln>
        </p:spPr>
      </p:pic>
      <p:pic>
        <p:nvPicPr>
          <p:cNvPr id="4" name="Picture 3"/>
          <p:cNvPicPr>
            <a:picLocks noChangeAspect="1"/>
          </p:cNvPicPr>
          <p:nvPr/>
        </p:nvPicPr>
        <p:blipFill>
          <a:blip r:embed="rId3"/>
          <a:stretch>
            <a:fillRect/>
          </a:stretch>
        </p:blipFill>
        <p:spPr>
          <a:xfrm>
            <a:off x="3562953" y="2521092"/>
            <a:ext cx="2069787" cy="689929"/>
          </a:xfrm>
          <a:prstGeom prst="rect">
            <a:avLst/>
          </a:prstGeom>
        </p:spPr>
      </p:pic>
      <p:pic>
        <p:nvPicPr>
          <p:cNvPr id="5" name="Picture 5" descr="Madagas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862" y="2355784"/>
            <a:ext cx="1350513" cy="100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932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98477"/>
            <a:ext cx="8001000" cy="5401480"/>
          </a:xfrm>
          <a:prstGeom prst="rect">
            <a:avLst/>
          </a:prstGeom>
          <a:noFill/>
        </p:spPr>
        <p:txBody>
          <a:bodyPr wrap="square" rtlCol="0">
            <a:spAutoFit/>
          </a:bodyPr>
          <a:lstStyle/>
          <a:p>
            <a:r>
              <a:rPr lang="en-US" sz="2300" dirty="0">
                <a:latin typeface="Verdana"/>
                <a:cs typeface="Verdana"/>
              </a:rPr>
              <a:t>Tariq </a:t>
            </a:r>
            <a:r>
              <a:rPr lang="en-US" sz="2300" dirty="0" err="1">
                <a:latin typeface="Verdana"/>
                <a:cs typeface="Verdana"/>
              </a:rPr>
              <a:t>Alkhalifah</a:t>
            </a:r>
            <a:r>
              <a:rPr lang="en-US" sz="2300" dirty="0">
                <a:latin typeface="Verdana"/>
                <a:cs typeface="Verdana"/>
              </a:rPr>
              <a:t>, Vladimir </a:t>
            </a:r>
            <a:r>
              <a:rPr lang="en-US" sz="2300" dirty="0" err="1">
                <a:latin typeface="Verdana"/>
                <a:cs typeface="Verdana"/>
              </a:rPr>
              <a:t>Bashkardin</a:t>
            </a:r>
            <a:r>
              <a:rPr lang="en-US" sz="2300" dirty="0">
                <a:latin typeface="Verdana"/>
                <a:cs typeface="Verdana"/>
              </a:rPr>
              <a:t>, </a:t>
            </a:r>
            <a:endParaRPr lang="en-US" sz="2300" dirty="0" smtClean="0">
              <a:latin typeface="Verdana"/>
              <a:cs typeface="Verdana"/>
            </a:endParaRPr>
          </a:p>
          <a:p>
            <a:r>
              <a:rPr lang="en-US" sz="2300" dirty="0" smtClean="0">
                <a:latin typeface="Verdana"/>
                <a:cs typeface="Verdana"/>
              </a:rPr>
              <a:t>Jules </a:t>
            </a:r>
            <a:r>
              <a:rPr lang="en-US" sz="2300" dirty="0" err="1">
                <a:latin typeface="Verdana"/>
                <a:cs typeface="Verdana"/>
              </a:rPr>
              <a:t>Browaeys</a:t>
            </a:r>
            <a:r>
              <a:rPr lang="en-US" sz="2300" dirty="0" smtClean="0">
                <a:latin typeface="Verdana"/>
                <a:cs typeface="Verdana"/>
              </a:rPr>
              <a:t>, William </a:t>
            </a:r>
            <a:r>
              <a:rPr lang="en-US" sz="2300" dirty="0">
                <a:latin typeface="Verdana"/>
                <a:cs typeface="Verdana"/>
              </a:rPr>
              <a:t>Burnett, Cody Brown, </a:t>
            </a:r>
            <a:endParaRPr lang="en-US" sz="2300" dirty="0" smtClean="0">
              <a:latin typeface="Verdana"/>
              <a:cs typeface="Verdana"/>
            </a:endParaRPr>
          </a:p>
          <a:p>
            <a:r>
              <a:rPr lang="en-US" sz="2300" dirty="0" err="1" smtClean="0">
                <a:latin typeface="Verdana"/>
                <a:cs typeface="Verdana"/>
              </a:rPr>
              <a:t>Yihua</a:t>
            </a:r>
            <a:r>
              <a:rPr lang="en-US" sz="2300" dirty="0" smtClean="0">
                <a:latin typeface="Verdana"/>
                <a:cs typeface="Verdana"/>
              </a:rPr>
              <a:t> </a:t>
            </a:r>
            <a:r>
              <a:rPr lang="en-US" sz="2300" dirty="0" err="1">
                <a:latin typeface="Verdana"/>
                <a:cs typeface="Verdana"/>
              </a:rPr>
              <a:t>Cai</a:t>
            </a:r>
            <a:r>
              <a:rPr lang="en-US" sz="2300" dirty="0">
                <a:latin typeface="Verdana"/>
                <a:cs typeface="Verdana"/>
              </a:rPr>
              <a:t>, </a:t>
            </a:r>
            <a:r>
              <a:rPr lang="en-US" sz="2300" dirty="0" smtClean="0">
                <a:latin typeface="Verdana"/>
                <a:cs typeface="Verdana"/>
              </a:rPr>
              <a:t>Maria </a:t>
            </a:r>
            <a:r>
              <a:rPr lang="en-US" sz="2300" dirty="0">
                <a:latin typeface="Verdana"/>
                <a:cs typeface="Verdana"/>
              </a:rPr>
              <a:t>Cameron</a:t>
            </a:r>
            <a:r>
              <a:rPr lang="en-US" sz="2300" dirty="0" smtClean="0">
                <a:latin typeface="Verdana"/>
                <a:cs typeface="Verdana"/>
              </a:rPr>
              <a:t>, Lorenzo </a:t>
            </a:r>
            <a:r>
              <a:rPr lang="en-US" sz="2300" dirty="0" err="1">
                <a:latin typeface="Verdana"/>
                <a:cs typeface="Verdana"/>
              </a:rPr>
              <a:t>Casasanta</a:t>
            </a:r>
            <a:r>
              <a:rPr lang="en-US" sz="2300" dirty="0">
                <a:latin typeface="Verdana"/>
                <a:cs typeface="Verdana"/>
              </a:rPr>
              <a:t>, </a:t>
            </a:r>
            <a:r>
              <a:rPr lang="en-US" sz="2300" dirty="0" err="1" smtClean="0">
                <a:latin typeface="Verdana"/>
                <a:cs typeface="Verdana"/>
              </a:rPr>
              <a:t>Yangkang</a:t>
            </a:r>
            <a:r>
              <a:rPr lang="en-US" sz="2300" dirty="0" smtClean="0">
                <a:latin typeface="Verdana"/>
                <a:cs typeface="Verdana"/>
              </a:rPr>
              <a:t> Chen, </a:t>
            </a:r>
            <a:r>
              <a:rPr lang="en-US" sz="2300" dirty="0" err="1" smtClean="0">
                <a:latin typeface="Verdana"/>
                <a:cs typeface="Verdana"/>
              </a:rPr>
              <a:t>Zhonghuan</a:t>
            </a:r>
            <a:r>
              <a:rPr lang="en-US" sz="2300" dirty="0" smtClean="0">
                <a:latin typeface="Verdana"/>
                <a:cs typeface="Verdana"/>
              </a:rPr>
              <a:t> </a:t>
            </a:r>
            <a:r>
              <a:rPr lang="en-US" sz="2300" dirty="0">
                <a:latin typeface="Verdana"/>
                <a:cs typeface="Verdana"/>
              </a:rPr>
              <a:t>Chen, </a:t>
            </a:r>
            <a:r>
              <a:rPr lang="en-US" sz="2300" dirty="0" err="1" smtClean="0">
                <a:latin typeface="Verdana"/>
                <a:cs typeface="Verdana"/>
              </a:rPr>
              <a:t>Jiubing</a:t>
            </a:r>
            <a:r>
              <a:rPr lang="en-US" sz="2300" dirty="0" smtClean="0">
                <a:latin typeface="Verdana"/>
                <a:cs typeface="Verdana"/>
              </a:rPr>
              <a:t> Cheng, Joseph </a:t>
            </a:r>
            <a:r>
              <a:rPr lang="en-US" sz="2300" dirty="0">
                <a:latin typeface="Verdana"/>
                <a:cs typeface="Verdana"/>
              </a:rPr>
              <a:t>Dellinger</a:t>
            </a:r>
            <a:r>
              <a:rPr lang="en-US" sz="2300" dirty="0" smtClean="0">
                <a:latin typeface="Verdana"/>
                <a:cs typeface="Verdana"/>
              </a:rPr>
              <a:t>, Esteban </a:t>
            </a:r>
            <a:r>
              <a:rPr lang="en-US" sz="2300" dirty="0">
                <a:latin typeface="Verdana"/>
                <a:cs typeface="Verdana"/>
              </a:rPr>
              <a:t>Diaz, Sergey Fomel, </a:t>
            </a:r>
            <a:endParaRPr lang="en-US" sz="2300" dirty="0" smtClean="0">
              <a:latin typeface="Verdana"/>
              <a:cs typeface="Verdana"/>
            </a:endParaRPr>
          </a:p>
          <a:p>
            <a:r>
              <a:rPr lang="en-US" sz="2300" dirty="0" smtClean="0">
                <a:latin typeface="Verdana"/>
                <a:cs typeface="Verdana"/>
              </a:rPr>
              <a:t>Jeff </a:t>
            </a:r>
            <a:r>
              <a:rPr lang="en-US" sz="2300" dirty="0">
                <a:latin typeface="Verdana"/>
                <a:cs typeface="Verdana"/>
              </a:rPr>
              <a:t>Godwin</a:t>
            </a:r>
            <a:r>
              <a:rPr lang="en-US" sz="2300" dirty="0" smtClean="0">
                <a:latin typeface="Verdana"/>
                <a:cs typeface="Verdana"/>
              </a:rPr>
              <a:t>, Gilles </a:t>
            </a:r>
            <a:r>
              <a:rPr lang="en-US" sz="2300" dirty="0" err="1">
                <a:latin typeface="Verdana"/>
                <a:cs typeface="Verdana"/>
              </a:rPr>
              <a:t>Hennenfent</a:t>
            </a:r>
            <a:r>
              <a:rPr lang="en-US" sz="2300" dirty="0">
                <a:latin typeface="Verdana"/>
                <a:cs typeface="Verdana"/>
              </a:rPr>
              <a:t>, </a:t>
            </a:r>
            <a:r>
              <a:rPr lang="en-US" sz="2300" dirty="0" err="1">
                <a:latin typeface="Verdana"/>
                <a:cs typeface="Verdana"/>
              </a:rPr>
              <a:t>Jingwei</a:t>
            </a:r>
            <a:r>
              <a:rPr lang="en-US" sz="2300" dirty="0">
                <a:latin typeface="Verdana"/>
                <a:cs typeface="Verdana"/>
              </a:rPr>
              <a:t> Hu, </a:t>
            </a:r>
            <a:endParaRPr lang="en-US" sz="2300" dirty="0" smtClean="0">
              <a:latin typeface="Verdana"/>
              <a:cs typeface="Verdana"/>
            </a:endParaRPr>
          </a:p>
          <a:p>
            <a:r>
              <a:rPr lang="en-US" sz="2300" dirty="0" smtClean="0">
                <a:latin typeface="Verdana"/>
                <a:cs typeface="Verdana"/>
              </a:rPr>
              <a:t>Trevor </a:t>
            </a:r>
            <a:r>
              <a:rPr lang="en-US" sz="2300" dirty="0" err="1">
                <a:latin typeface="Verdana"/>
                <a:cs typeface="Verdana"/>
              </a:rPr>
              <a:t>Irons</a:t>
            </a:r>
            <a:r>
              <a:rPr lang="en-US" sz="2300" dirty="0" err="1" smtClean="0">
                <a:latin typeface="Verdana"/>
                <a:cs typeface="Verdana"/>
              </a:rPr>
              <a:t>,Jim</a:t>
            </a:r>
            <a:r>
              <a:rPr lang="en-US" sz="2300" dirty="0" smtClean="0">
                <a:latin typeface="Verdana"/>
                <a:cs typeface="Verdana"/>
              </a:rPr>
              <a:t> </a:t>
            </a:r>
            <a:r>
              <a:rPr lang="en-US" sz="2300" dirty="0">
                <a:latin typeface="Verdana"/>
                <a:cs typeface="Verdana"/>
              </a:rPr>
              <a:t>Jennings</a:t>
            </a:r>
            <a:r>
              <a:rPr lang="en-US" sz="2300" dirty="0" smtClean="0">
                <a:latin typeface="Verdana"/>
                <a:cs typeface="Verdana"/>
              </a:rPr>
              <a:t>, Jun </a:t>
            </a:r>
            <a:r>
              <a:rPr lang="en-US" sz="2300" dirty="0" err="1" smtClean="0">
                <a:latin typeface="Verdana"/>
                <a:cs typeface="Verdana"/>
              </a:rPr>
              <a:t>Ji</a:t>
            </a:r>
            <a:r>
              <a:rPr lang="en-US" sz="2300" dirty="0" smtClean="0">
                <a:latin typeface="Verdana"/>
                <a:cs typeface="Verdana"/>
              </a:rPr>
              <a:t>, Long </a:t>
            </a:r>
            <a:r>
              <a:rPr lang="en-US" sz="2300" dirty="0">
                <a:latin typeface="Verdana"/>
                <a:cs typeface="Verdana"/>
              </a:rPr>
              <a:t>Jin, </a:t>
            </a:r>
            <a:endParaRPr lang="en-US" sz="2300" dirty="0" smtClean="0">
              <a:latin typeface="Verdana"/>
              <a:cs typeface="Verdana"/>
            </a:endParaRPr>
          </a:p>
          <a:p>
            <a:r>
              <a:rPr lang="en-US" sz="2300" dirty="0" err="1" smtClean="0">
                <a:latin typeface="Verdana"/>
                <a:cs typeface="Verdana"/>
              </a:rPr>
              <a:t>Parvaneh</a:t>
            </a:r>
            <a:r>
              <a:rPr lang="en-US" sz="2300" dirty="0" smtClean="0">
                <a:latin typeface="Verdana"/>
                <a:cs typeface="Verdana"/>
              </a:rPr>
              <a:t> </a:t>
            </a:r>
            <a:r>
              <a:rPr lang="en-US" sz="2300" dirty="0" err="1">
                <a:latin typeface="Verdana"/>
                <a:cs typeface="Verdana"/>
              </a:rPr>
              <a:t>Karimi</a:t>
            </a:r>
            <a:r>
              <a:rPr lang="en-US" sz="2300" dirty="0">
                <a:latin typeface="Verdana"/>
                <a:cs typeface="Verdana"/>
              </a:rPr>
              <a:t>, </a:t>
            </a:r>
            <a:r>
              <a:rPr lang="en-US" sz="2300" dirty="0" smtClean="0">
                <a:latin typeface="Verdana"/>
                <a:cs typeface="Verdana"/>
              </a:rPr>
              <a:t>Roman </a:t>
            </a:r>
            <a:r>
              <a:rPr lang="en-US" sz="2300" dirty="0" err="1">
                <a:latin typeface="Verdana"/>
                <a:cs typeface="Verdana"/>
              </a:rPr>
              <a:t>Kazinnik</a:t>
            </a:r>
            <a:r>
              <a:rPr lang="en-US" sz="2300" dirty="0" smtClean="0">
                <a:latin typeface="Verdana"/>
                <a:cs typeface="Verdana"/>
              </a:rPr>
              <a:t>, Alexander </a:t>
            </a:r>
            <a:r>
              <a:rPr lang="en-US" sz="2300" dirty="0" err="1">
                <a:latin typeface="Verdana"/>
                <a:cs typeface="Verdana"/>
              </a:rPr>
              <a:t>Klokov</a:t>
            </a:r>
            <a:r>
              <a:rPr lang="en-US" sz="2300" dirty="0">
                <a:latin typeface="Verdana"/>
                <a:cs typeface="Verdana"/>
              </a:rPr>
              <a:t>, </a:t>
            </a:r>
            <a:r>
              <a:rPr lang="en-US" sz="2300" dirty="0" err="1" smtClean="0">
                <a:latin typeface="Verdana"/>
                <a:cs typeface="Verdana"/>
              </a:rPr>
              <a:t>Siwei</a:t>
            </a:r>
            <a:r>
              <a:rPr lang="en-US" sz="2300" dirty="0" smtClean="0">
                <a:latin typeface="Verdana"/>
                <a:cs typeface="Verdana"/>
              </a:rPr>
              <a:t> </a:t>
            </a:r>
            <a:r>
              <a:rPr lang="en-US" sz="2300" dirty="0">
                <a:latin typeface="Verdana"/>
                <a:cs typeface="Verdana"/>
              </a:rPr>
              <a:t>Li, </a:t>
            </a:r>
            <a:r>
              <a:rPr lang="en-US" sz="2300" dirty="0" err="1" smtClean="0">
                <a:latin typeface="Verdana"/>
                <a:cs typeface="Verdana"/>
              </a:rPr>
              <a:t>Guochang</a:t>
            </a:r>
            <a:r>
              <a:rPr lang="en-US" sz="2300" dirty="0" smtClean="0">
                <a:latin typeface="Verdana"/>
                <a:cs typeface="Verdana"/>
              </a:rPr>
              <a:t> </a:t>
            </a:r>
            <a:r>
              <a:rPr lang="en-US" sz="2300" dirty="0">
                <a:latin typeface="Verdana"/>
                <a:cs typeface="Verdana"/>
              </a:rPr>
              <a:t>Liu, </a:t>
            </a:r>
            <a:r>
              <a:rPr lang="en-US" sz="2300" dirty="0" smtClean="0">
                <a:latin typeface="Verdana"/>
                <a:cs typeface="Verdana"/>
              </a:rPr>
              <a:t>Yang </a:t>
            </a:r>
            <a:r>
              <a:rPr lang="en-US" sz="2300" dirty="0">
                <a:latin typeface="Verdana"/>
                <a:cs typeface="Verdana"/>
              </a:rPr>
              <a:t>Liu</a:t>
            </a:r>
            <a:r>
              <a:rPr lang="en-US" sz="2300" dirty="0" smtClean="0">
                <a:latin typeface="Verdana"/>
                <a:cs typeface="Verdana"/>
              </a:rPr>
              <a:t>, </a:t>
            </a:r>
            <a:r>
              <a:rPr lang="en-US" sz="2300" dirty="0" err="1" smtClean="0">
                <a:latin typeface="Verdana"/>
                <a:cs typeface="Verdana"/>
              </a:rPr>
              <a:t>Xuxin</a:t>
            </a:r>
            <a:r>
              <a:rPr lang="en-US" sz="2300" dirty="0" smtClean="0">
                <a:latin typeface="Verdana"/>
                <a:cs typeface="Verdana"/>
              </a:rPr>
              <a:t> </a:t>
            </a:r>
            <a:r>
              <a:rPr lang="en-US" sz="2300" dirty="0">
                <a:latin typeface="Verdana"/>
                <a:cs typeface="Verdana"/>
              </a:rPr>
              <a:t>Ma, </a:t>
            </a:r>
            <a:endParaRPr lang="en-US" sz="2300" dirty="0" smtClean="0">
              <a:latin typeface="Verdana"/>
              <a:cs typeface="Verdana"/>
            </a:endParaRPr>
          </a:p>
          <a:p>
            <a:r>
              <a:rPr lang="en-US" sz="2300" dirty="0" smtClean="0">
                <a:latin typeface="Verdana"/>
                <a:cs typeface="Verdana"/>
              </a:rPr>
              <a:t>Doug </a:t>
            </a:r>
            <a:r>
              <a:rPr lang="en-US" sz="2300" dirty="0" err="1">
                <a:latin typeface="Verdana"/>
                <a:cs typeface="Verdana"/>
              </a:rPr>
              <a:t>McCowan</a:t>
            </a:r>
            <a:r>
              <a:rPr lang="en-US" sz="2300" dirty="0">
                <a:latin typeface="Verdana"/>
                <a:cs typeface="Verdana"/>
              </a:rPr>
              <a:t>, </a:t>
            </a:r>
            <a:r>
              <a:rPr lang="en-US" sz="2300" dirty="0" err="1" smtClean="0">
                <a:latin typeface="Verdana"/>
                <a:cs typeface="Verdana"/>
              </a:rPr>
              <a:t>Henryk</a:t>
            </a:r>
            <a:r>
              <a:rPr lang="en-US" sz="2300" dirty="0" smtClean="0">
                <a:latin typeface="Verdana"/>
                <a:cs typeface="Verdana"/>
              </a:rPr>
              <a:t> </a:t>
            </a:r>
            <a:r>
              <a:rPr lang="en-US" sz="2300" dirty="0" err="1">
                <a:latin typeface="Verdana"/>
                <a:cs typeface="Verdana"/>
              </a:rPr>
              <a:t>Modzelewski</a:t>
            </a:r>
            <a:r>
              <a:rPr lang="en-US" sz="2300" dirty="0" smtClean="0">
                <a:latin typeface="Verdana"/>
                <a:cs typeface="Verdana"/>
              </a:rPr>
              <a:t>, Jack </a:t>
            </a:r>
            <a:r>
              <a:rPr lang="en-US" sz="2300" dirty="0" err="1">
                <a:latin typeface="Verdana"/>
                <a:cs typeface="Verdana"/>
              </a:rPr>
              <a:t>Poulson</a:t>
            </a:r>
            <a:r>
              <a:rPr lang="en-US" sz="2300" dirty="0">
                <a:latin typeface="Verdana"/>
                <a:cs typeface="Verdana"/>
              </a:rPr>
              <a:t>, </a:t>
            </a:r>
            <a:r>
              <a:rPr lang="en-US" sz="2300" dirty="0" smtClean="0">
                <a:latin typeface="Verdana"/>
                <a:cs typeface="Verdana"/>
              </a:rPr>
              <a:t>James </a:t>
            </a:r>
            <a:r>
              <a:rPr lang="en-US" sz="2300" dirty="0" err="1">
                <a:latin typeface="Verdana"/>
                <a:cs typeface="Verdana"/>
              </a:rPr>
              <a:t>Rickett</a:t>
            </a:r>
            <a:r>
              <a:rPr lang="en-US" sz="2300" dirty="0">
                <a:latin typeface="Verdana"/>
                <a:cs typeface="Verdana"/>
              </a:rPr>
              <a:t>, </a:t>
            </a:r>
            <a:r>
              <a:rPr lang="en-US" sz="2300" dirty="0" smtClean="0">
                <a:latin typeface="Verdana"/>
                <a:cs typeface="Verdana"/>
              </a:rPr>
              <a:t>Sean </a:t>
            </a:r>
            <a:r>
              <a:rPr lang="en-US" sz="2300" dirty="0">
                <a:latin typeface="Verdana"/>
                <a:cs typeface="Verdana"/>
              </a:rPr>
              <a:t>Ross-Ross</a:t>
            </a:r>
            <a:r>
              <a:rPr lang="en-US" sz="2300" dirty="0" smtClean="0">
                <a:latin typeface="Verdana"/>
                <a:cs typeface="Verdana"/>
              </a:rPr>
              <a:t>, Colin </a:t>
            </a:r>
            <a:r>
              <a:rPr lang="en-US" sz="2300" dirty="0">
                <a:latin typeface="Verdana"/>
                <a:cs typeface="Verdana"/>
              </a:rPr>
              <a:t>Russell, </a:t>
            </a:r>
            <a:r>
              <a:rPr lang="en-US" sz="2300" dirty="0" smtClean="0">
                <a:latin typeface="Verdana"/>
                <a:cs typeface="Verdana"/>
              </a:rPr>
              <a:t>Christos </a:t>
            </a:r>
            <a:r>
              <a:rPr lang="en-US" sz="2300" dirty="0" err="1">
                <a:latin typeface="Verdana"/>
                <a:cs typeface="Verdana"/>
              </a:rPr>
              <a:t>Saragiotis</a:t>
            </a:r>
            <a:r>
              <a:rPr lang="en-US" sz="2300" dirty="0">
                <a:latin typeface="Verdana"/>
                <a:cs typeface="Verdana"/>
              </a:rPr>
              <a:t>, </a:t>
            </a:r>
            <a:r>
              <a:rPr lang="en-US" sz="2300" dirty="0" smtClean="0">
                <a:latin typeface="Verdana"/>
                <a:cs typeface="Verdana"/>
              </a:rPr>
              <a:t>Paul </a:t>
            </a:r>
            <a:r>
              <a:rPr lang="en-US" sz="2300" dirty="0">
                <a:latin typeface="Verdana"/>
                <a:cs typeface="Verdana"/>
              </a:rPr>
              <a:t>Sava</a:t>
            </a:r>
            <a:r>
              <a:rPr lang="en-US" sz="2300" dirty="0" smtClean="0">
                <a:latin typeface="Verdana"/>
                <a:cs typeface="Verdana"/>
              </a:rPr>
              <a:t>, Karl </a:t>
            </a:r>
            <a:r>
              <a:rPr lang="en-US" sz="2300" dirty="0">
                <a:latin typeface="Verdana"/>
                <a:cs typeface="Verdana"/>
              </a:rPr>
              <a:t>Schleicher, </a:t>
            </a:r>
            <a:r>
              <a:rPr lang="en-US" sz="2300" dirty="0" smtClean="0">
                <a:latin typeface="Verdana"/>
                <a:cs typeface="Verdana"/>
              </a:rPr>
              <a:t>Jeffrey </a:t>
            </a:r>
            <a:r>
              <a:rPr lang="en-US" sz="2300" dirty="0" err="1">
                <a:latin typeface="Verdana"/>
                <a:cs typeface="Verdana"/>
              </a:rPr>
              <a:t>Shragge</a:t>
            </a:r>
            <a:r>
              <a:rPr lang="en-US" sz="2300" dirty="0">
                <a:latin typeface="Verdana"/>
                <a:cs typeface="Verdana"/>
              </a:rPr>
              <a:t>, </a:t>
            </a:r>
            <a:r>
              <a:rPr lang="en-US" sz="2300" dirty="0" smtClean="0">
                <a:latin typeface="Verdana"/>
                <a:cs typeface="Verdana"/>
              </a:rPr>
              <a:t>Eduardo </a:t>
            </a:r>
            <a:r>
              <a:rPr lang="en-US" sz="2300" dirty="0" err="1">
                <a:latin typeface="Verdana"/>
                <a:cs typeface="Verdana"/>
              </a:rPr>
              <a:t>Filpo</a:t>
            </a:r>
            <a:r>
              <a:rPr lang="en-US" sz="2300" dirty="0">
                <a:latin typeface="Verdana"/>
                <a:cs typeface="Verdana"/>
              </a:rPr>
              <a:t> Silva</a:t>
            </a:r>
            <a:r>
              <a:rPr lang="en-US" sz="2300" dirty="0" smtClean="0">
                <a:latin typeface="Verdana"/>
                <a:cs typeface="Verdana"/>
              </a:rPr>
              <a:t>, </a:t>
            </a:r>
            <a:r>
              <a:rPr lang="en-US" sz="2300" dirty="0" err="1" smtClean="0">
                <a:latin typeface="Verdana"/>
                <a:cs typeface="Verdana"/>
              </a:rPr>
              <a:t>Xiaolei</a:t>
            </a:r>
            <a:r>
              <a:rPr lang="en-US" sz="2300" dirty="0" smtClean="0">
                <a:latin typeface="Verdana"/>
                <a:cs typeface="Verdana"/>
              </a:rPr>
              <a:t> </a:t>
            </a:r>
            <a:r>
              <a:rPr lang="en-US" sz="2300" dirty="0">
                <a:latin typeface="Verdana"/>
                <a:cs typeface="Verdana"/>
              </a:rPr>
              <a:t>Song, </a:t>
            </a:r>
            <a:r>
              <a:rPr lang="en-US" sz="2300" dirty="0" err="1" smtClean="0">
                <a:latin typeface="Verdana"/>
                <a:cs typeface="Verdana"/>
              </a:rPr>
              <a:t>Yanadet</a:t>
            </a:r>
            <a:r>
              <a:rPr lang="en-US" sz="2300" dirty="0" smtClean="0">
                <a:latin typeface="Verdana"/>
                <a:cs typeface="Verdana"/>
              </a:rPr>
              <a:t> </a:t>
            </a:r>
            <a:r>
              <a:rPr lang="en-US" sz="2300" dirty="0" err="1">
                <a:latin typeface="Verdana"/>
                <a:cs typeface="Verdana"/>
              </a:rPr>
              <a:t>Sripanich</a:t>
            </a:r>
            <a:r>
              <a:rPr lang="en-US" sz="2300" dirty="0">
                <a:latin typeface="Verdana"/>
                <a:cs typeface="Verdana"/>
              </a:rPr>
              <a:t>, </a:t>
            </a:r>
            <a:r>
              <a:rPr lang="en-US" sz="2300" dirty="0" err="1" smtClean="0">
                <a:latin typeface="Verdana"/>
                <a:cs typeface="Verdana"/>
              </a:rPr>
              <a:t>Junzhe</a:t>
            </a:r>
            <a:r>
              <a:rPr lang="en-US" sz="2300" dirty="0" smtClean="0">
                <a:latin typeface="Verdana"/>
                <a:cs typeface="Verdana"/>
              </a:rPr>
              <a:t> Sun, William </a:t>
            </a:r>
            <a:r>
              <a:rPr lang="en-US" sz="2300" dirty="0" err="1">
                <a:latin typeface="Verdana"/>
                <a:cs typeface="Verdana"/>
              </a:rPr>
              <a:t>Symes</a:t>
            </a:r>
            <a:r>
              <a:rPr lang="en-US" sz="2300" dirty="0" smtClean="0">
                <a:latin typeface="Verdana"/>
                <a:cs typeface="Verdana"/>
              </a:rPr>
              <a:t>, </a:t>
            </a:r>
          </a:p>
          <a:p>
            <a:r>
              <a:rPr lang="en-US" sz="2300" dirty="0" err="1" smtClean="0">
                <a:latin typeface="Verdana"/>
                <a:cs typeface="Verdana"/>
              </a:rPr>
              <a:t>Ioan</a:t>
            </a:r>
            <a:r>
              <a:rPr lang="en-US" sz="2300" dirty="0" smtClean="0">
                <a:latin typeface="Verdana"/>
                <a:cs typeface="Verdana"/>
              </a:rPr>
              <a:t> </a:t>
            </a:r>
            <a:r>
              <a:rPr lang="en-US" sz="2300" dirty="0" err="1">
                <a:latin typeface="Verdana"/>
                <a:cs typeface="Verdana"/>
              </a:rPr>
              <a:t>Vlad</a:t>
            </a:r>
            <a:r>
              <a:rPr lang="en-US" sz="2300" dirty="0">
                <a:latin typeface="Verdana"/>
                <a:cs typeface="Verdana"/>
              </a:rPr>
              <a:t>, Robin Weiss</a:t>
            </a:r>
            <a:r>
              <a:rPr lang="en-US" sz="2300" dirty="0" smtClean="0">
                <a:latin typeface="Verdana"/>
                <a:cs typeface="Verdana"/>
              </a:rPr>
              <a:t>, </a:t>
            </a:r>
            <a:r>
              <a:rPr lang="en-US" sz="2300" dirty="0" err="1" smtClean="0">
                <a:latin typeface="Verdana"/>
                <a:cs typeface="Verdana"/>
              </a:rPr>
              <a:t>Jia</a:t>
            </a:r>
            <a:r>
              <a:rPr lang="en-US" sz="2300" dirty="0" smtClean="0">
                <a:latin typeface="Verdana"/>
                <a:cs typeface="Verdana"/>
              </a:rPr>
              <a:t> </a:t>
            </a:r>
            <a:r>
              <a:rPr lang="en-US" sz="2300" dirty="0">
                <a:latin typeface="Verdana"/>
                <a:cs typeface="Verdana"/>
              </a:rPr>
              <a:t>Yan, </a:t>
            </a:r>
            <a:r>
              <a:rPr lang="en-US" sz="2300" dirty="0" err="1">
                <a:latin typeface="Verdana"/>
                <a:cs typeface="Verdana"/>
              </a:rPr>
              <a:t>Lexing</a:t>
            </a:r>
            <a:r>
              <a:rPr lang="en-US" sz="2300" dirty="0">
                <a:latin typeface="Verdana"/>
                <a:cs typeface="Verdana"/>
              </a:rPr>
              <a:t> Ying</a:t>
            </a:r>
          </a:p>
        </p:txBody>
      </p:sp>
      <p:sp>
        <p:nvSpPr>
          <p:cNvPr id="3" name="Title 2"/>
          <p:cNvSpPr>
            <a:spLocks noGrp="1"/>
          </p:cNvSpPr>
          <p:nvPr>
            <p:ph type="title"/>
          </p:nvPr>
        </p:nvSpPr>
        <p:spPr>
          <a:xfrm>
            <a:off x="762001" y="-517986"/>
            <a:ext cx="5165262" cy="1316463"/>
          </a:xfrm>
        </p:spPr>
        <p:txBody>
          <a:bodyPr>
            <a:normAutofit/>
          </a:bodyPr>
          <a:lstStyle/>
          <a:p>
            <a:r>
              <a:rPr lang="en-US" sz="4000" dirty="0" smtClean="0">
                <a:solidFill>
                  <a:schemeClr val="tx1"/>
                </a:solidFill>
              </a:rPr>
              <a:t>Contributors</a:t>
            </a:r>
            <a:endParaRPr lang="en-US" sz="4000" dirty="0">
              <a:solidFill>
                <a:schemeClr val="tx1"/>
              </a:solidFill>
            </a:endParaRPr>
          </a:p>
        </p:txBody>
      </p:sp>
    </p:spTree>
    <p:extLst>
      <p:ext uri="{BB962C8B-B14F-4D97-AF65-F5344CB8AC3E}">
        <p14:creationId xmlns:p14="http://schemas.microsoft.com/office/powerpoint/2010/main" val="1223237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ijing2011_1024p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17" y="662563"/>
            <a:ext cx="8553944" cy="5705415"/>
          </a:xfrm>
          <a:prstGeom prst="rect">
            <a:avLst/>
          </a:prstGeom>
          <a:ln w="38100" cmpd="sng">
            <a:solidFill>
              <a:srgbClr val="1D86CD"/>
            </a:solidFill>
          </a:ln>
        </p:spPr>
      </p:pic>
    </p:spTree>
    <p:extLst>
      <p:ext uri="{BB962C8B-B14F-4D97-AF65-F5344CB8AC3E}">
        <p14:creationId xmlns:p14="http://schemas.microsoft.com/office/powerpoint/2010/main" val="23358648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762000" y="1348365"/>
            <a:ext cx="7543800" cy="3886200"/>
          </a:xfrm>
        </p:spPr>
        <p:txBody>
          <a:bodyPr>
            <a:normAutofit/>
          </a:bodyPr>
          <a:lstStyle/>
          <a:p>
            <a:r>
              <a:rPr lang="en-US" sz="2400" dirty="0" smtClean="0">
                <a:latin typeface="Verdana" charset="0"/>
              </a:rPr>
              <a:t>Reproducibility is not the goal</a:t>
            </a:r>
          </a:p>
          <a:p>
            <a:r>
              <a:rPr lang="en-US" sz="2400" dirty="0" smtClean="0">
                <a:latin typeface="Verdana" charset="0"/>
              </a:rPr>
              <a:t>The </a:t>
            </a:r>
            <a:r>
              <a:rPr lang="en-US" sz="2400" dirty="0">
                <a:latin typeface="Verdana" charset="0"/>
              </a:rPr>
              <a:t>principal beneficiary is the </a:t>
            </a:r>
            <a:r>
              <a:rPr lang="en-US" sz="2400" dirty="0" smtClean="0">
                <a:latin typeface="Verdana" charset="0"/>
              </a:rPr>
              <a:t>author</a:t>
            </a:r>
            <a:endParaRPr lang="en-US" sz="2400" dirty="0">
              <a:latin typeface="Verdana" charset="0"/>
            </a:endParaRPr>
          </a:p>
          <a:p>
            <a:r>
              <a:rPr lang="en-US" sz="2400" dirty="0">
                <a:latin typeface="Verdana" charset="0"/>
              </a:rPr>
              <a:t>Each computation is a </a:t>
            </a:r>
            <a:r>
              <a:rPr lang="en-US" sz="2400" dirty="0" smtClean="0">
                <a:latin typeface="Verdana" charset="0"/>
              </a:rPr>
              <a:t>test</a:t>
            </a:r>
            <a:endParaRPr lang="en-US" sz="2400" dirty="0">
              <a:latin typeface="Verdana" charset="0"/>
            </a:endParaRPr>
          </a:p>
          <a:p>
            <a:r>
              <a:rPr lang="en-US" sz="2400" dirty="0">
                <a:latin typeface="Verdana" charset="0"/>
              </a:rPr>
              <a:t>Reproducibility requires </a:t>
            </a:r>
            <a:r>
              <a:rPr lang="en-US" sz="2400" dirty="0" smtClean="0">
                <a:latin typeface="Verdana" charset="0"/>
              </a:rPr>
              <a:t>maintenance</a:t>
            </a:r>
            <a:endParaRPr lang="en-US" sz="2400" dirty="0">
              <a:latin typeface="Verdana" charset="0"/>
            </a:endParaRPr>
          </a:p>
          <a:p>
            <a:r>
              <a:rPr lang="en-US" sz="2400" dirty="0">
                <a:latin typeface="Verdana" charset="0"/>
              </a:rPr>
              <a:t>Maintenance requires an open community</a:t>
            </a:r>
          </a:p>
        </p:txBody>
      </p:sp>
      <p:pic>
        <p:nvPicPr>
          <p:cNvPr id="5" name="Picture 5" descr="Madagas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27114"/>
            <a:ext cx="2260616"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541402"/>
            <a:ext cx="7543800" cy="1600200"/>
          </a:xfrm>
        </p:spPr>
        <p:txBody>
          <a:bodyPr>
            <a:normAutofit fontScale="90000"/>
          </a:bodyPr>
          <a:lstStyle/>
          <a:p>
            <a:r>
              <a:rPr lang="en-US" dirty="0" smtClean="0"/>
              <a:t>Reproducible Research: Lessons from Madagascar</a:t>
            </a:r>
            <a:endParaRPr lang="en-US" dirty="0"/>
          </a:p>
        </p:txBody>
      </p:sp>
      <p:sp>
        <p:nvSpPr>
          <p:cNvPr id="3" name="TextBox 2"/>
          <p:cNvSpPr txBox="1"/>
          <p:nvPr/>
        </p:nvSpPr>
        <p:spPr>
          <a:xfrm>
            <a:off x="762000" y="6212846"/>
            <a:ext cx="2869445" cy="461665"/>
          </a:xfrm>
          <a:prstGeom prst="rect">
            <a:avLst/>
          </a:prstGeom>
          <a:noFill/>
        </p:spPr>
        <p:txBody>
          <a:bodyPr wrap="none" rtlCol="0">
            <a:spAutoFit/>
          </a:bodyPr>
          <a:lstStyle/>
          <a:p>
            <a:r>
              <a:rPr lang="en-US" sz="2400" b="1" dirty="0" smtClean="0">
                <a:hlinkClick r:id="rId3"/>
              </a:rPr>
              <a:t>http://www.ahay.org</a:t>
            </a:r>
            <a:endParaRPr lang="en-US" sz="2400" b="1"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505" y="4583320"/>
            <a:ext cx="2300409" cy="145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7"/>
          <p:cNvPicPr>
            <a:picLocks noChangeAspect="1"/>
          </p:cNvPicPr>
          <p:nvPr/>
        </p:nvPicPr>
        <p:blipFill>
          <a:blip r:embed="rId5"/>
          <a:stretch>
            <a:fillRect/>
          </a:stretch>
        </p:blipFill>
        <p:spPr>
          <a:xfrm>
            <a:off x="6402747" y="4527114"/>
            <a:ext cx="1903053" cy="1513930"/>
          </a:xfrm>
          <a:prstGeom prst="rect">
            <a:avLst/>
          </a:prstGeom>
          <a:ln>
            <a:solidFill>
              <a:srgbClr val="000090"/>
            </a:solidFill>
          </a:ln>
        </p:spPr>
      </p:pic>
    </p:spTree>
    <p:extLst>
      <p:ext uri="{BB962C8B-B14F-4D97-AF65-F5344CB8AC3E}">
        <p14:creationId xmlns:p14="http://schemas.microsoft.com/office/powerpoint/2010/main" val="92779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anim calcmode="lin" valueType="num">
                                      <p:cBhvr additive="base">
                                        <p:cTn id="7"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5235">
                                            <p:txEl>
                                              <p:pRg st="0" end="0"/>
                                            </p:txEl>
                                          </p:spTgt>
                                        </p:tgtEl>
                                        <p:attrNameLst>
                                          <p:attrName>style.visibility</p:attrName>
                                        </p:attrNameLst>
                                      </p:cBhvr>
                                      <p:to>
                                        <p:strVal val="visible"/>
                                      </p:to>
                                    </p:set>
                                    <p:anim calcmode="lin" valueType="num">
                                      <p:cBhvr additive="base">
                                        <p:cTn id="13"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additive="base">
                                        <p:cTn id="25" dur="500" fill="hold"/>
                                        <p:tgtEl>
                                          <p:spTgt spid="952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52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5235">
                                            <p:txEl>
                                              <p:pRg st="4" end="4"/>
                                            </p:txEl>
                                          </p:spTgt>
                                        </p:tgtEl>
                                        <p:attrNameLst>
                                          <p:attrName>style.visibility</p:attrName>
                                        </p:attrNameLst>
                                      </p:cBhvr>
                                      <p:to>
                                        <p:strVal val="visible"/>
                                      </p:to>
                                    </p:set>
                                    <p:anim calcmode="lin" valueType="num">
                                      <p:cBhvr additive="base">
                                        <p:cTn id="31" dur="500" fill="hold"/>
                                        <p:tgtEl>
                                          <p:spTgt spid="952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52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685800" y="1"/>
            <a:ext cx="7770813" cy="1143000"/>
          </a:xfrm>
        </p:spPr>
        <p:txBody>
          <a:bodyPr>
            <a:normAutofit/>
          </a:bodyPr>
          <a:lstStyle/>
          <a:p>
            <a:pPr algn="ctr"/>
            <a:r>
              <a:rPr lang="en-US" sz="4400" b="1" dirty="0">
                <a:solidFill>
                  <a:schemeClr val="accent2"/>
                </a:solidFill>
                <a:latin typeface="Verdana" charset="0"/>
              </a:rPr>
              <a:t>What is Science?</a:t>
            </a:r>
          </a:p>
        </p:txBody>
      </p:sp>
      <p:pic>
        <p:nvPicPr>
          <p:cNvPr id="675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143001"/>
            <a:ext cx="7770813" cy="49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513931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20725" y="381000"/>
            <a:ext cx="7661275" cy="787400"/>
          </a:xfrm>
        </p:spPr>
        <p:txBody>
          <a:bodyPr>
            <a:normAutofit/>
          </a:bodyPr>
          <a:lstStyle/>
          <a:p>
            <a:r>
              <a:rPr lang="en-US" sz="4400" b="1" dirty="0">
                <a:solidFill>
                  <a:srgbClr val="DC9E1F"/>
                </a:solidFill>
                <a:latin typeface="Verdana" charset="0"/>
              </a:rPr>
              <a:t>What is Science?</a:t>
            </a:r>
          </a:p>
        </p:txBody>
      </p:sp>
      <p:sp>
        <p:nvSpPr>
          <p:cNvPr id="72707" name="Rectangle 3"/>
          <p:cNvSpPr>
            <a:spLocks noGrp="1" noChangeArrowheads="1"/>
          </p:cNvSpPr>
          <p:nvPr>
            <p:ph idx="1"/>
          </p:nvPr>
        </p:nvSpPr>
        <p:spPr>
          <a:xfrm>
            <a:off x="685800" y="1447800"/>
            <a:ext cx="7770813" cy="4257022"/>
          </a:xfrm>
        </p:spPr>
        <p:txBody>
          <a:bodyPr>
            <a:normAutofit/>
          </a:bodyPr>
          <a:lstStyle/>
          <a:p>
            <a:pPr>
              <a:lnSpc>
                <a:spcPct val="90000"/>
              </a:lnSpc>
              <a:buFontTx/>
              <a:buNone/>
            </a:pPr>
            <a:r>
              <a:rPr lang="en-US" sz="3400" b="1" dirty="0">
                <a:solidFill>
                  <a:schemeClr val="accent1"/>
                </a:solidFill>
                <a:latin typeface="Verdana" charset="0"/>
              </a:rPr>
              <a:t>Science</a:t>
            </a:r>
            <a:r>
              <a:rPr lang="en-US" sz="2800" b="0" dirty="0">
                <a:latin typeface="Verdana" charset="0"/>
              </a:rPr>
              <a:t> </a:t>
            </a:r>
            <a:r>
              <a:rPr lang="en-US" sz="2600" b="0" dirty="0">
                <a:latin typeface="Verdana" charset="0"/>
              </a:rPr>
              <a:t>is the systematic enterprise of gathering knowledge about the universe and organizing and condensing that knowledge into testable laws and theories. The success and credibility of science are anchored in the willingness of scientists to expose their ideas and results</a:t>
            </a:r>
            <a:r>
              <a:rPr lang="en-US" sz="2600" dirty="0">
                <a:latin typeface="Verdana" charset="0"/>
              </a:rPr>
              <a:t> </a:t>
            </a:r>
            <a:r>
              <a:rPr lang="en-US" sz="2600" b="0" dirty="0">
                <a:latin typeface="Verdana" charset="0"/>
              </a:rPr>
              <a:t>to</a:t>
            </a:r>
            <a:r>
              <a:rPr lang="en-US" sz="2800" b="0" dirty="0">
                <a:latin typeface="Verdana" charset="0"/>
              </a:rPr>
              <a:t> </a:t>
            </a:r>
            <a:r>
              <a:rPr lang="en-US" sz="2600" b="1" dirty="0">
                <a:solidFill>
                  <a:srgbClr val="3366FF"/>
                </a:solidFill>
                <a:latin typeface="Verdana" charset="0"/>
              </a:rPr>
              <a:t>independent testing and replication</a:t>
            </a:r>
            <a:r>
              <a:rPr lang="en-US" sz="2800" b="1" dirty="0">
                <a:solidFill>
                  <a:srgbClr val="3366FF"/>
                </a:solidFill>
                <a:latin typeface="Verdana" charset="0"/>
              </a:rPr>
              <a:t> </a:t>
            </a:r>
            <a:r>
              <a:rPr lang="en-US" sz="2600" b="0" dirty="0">
                <a:latin typeface="Verdana" charset="0"/>
              </a:rPr>
              <a:t>by other scientists. This requires the </a:t>
            </a:r>
            <a:r>
              <a:rPr lang="en-US" sz="2600" b="1" dirty="0">
                <a:solidFill>
                  <a:srgbClr val="3366FF"/>
                </a:solidFill>
                <a:latin typeface="Verdana" charset="0"/>
              </a:rPr>
              <a:t>complete and</a:t>
            </a:r>
            <a:r>
              <a:rPr lang="en-US" b="1" dirty="0">
                <a:solidFill>
                  <a:srgbClr val="3366FF"/>
                </a:solidFill>
                <a:latin typeface="Verdana" charset="0"/>
              </a:rPr>
              <a:t> </a:t>
            </a:r>
            <a:r>
              <a:rPr lang="en-US" sz="2600" b="1" dirty="0">
                <a:solidFill>
                  <a:srgbClr val="3366FF"/>
                </a:solidFill>
                <a:latin typeface="Verdana" charset="0"/>
              </a:rPr>
              <a:t>open exchange of data, </a:t>
            </a:r>
            <a:r>
              <a:rPr lang="en-US" sz="2600" b="1" dirty="0" smtClean="0">
                <a:solidFill>
                  <a:srgbClr val="3366FF"/>
                </a:solidFill>
                <a:latin typeface="Verdana" charset="0"/>
              </a:rPr>
              <a:t>procedures </a:t>
            </a:r>
            <a:r>
              <a:rPr lang="en-US" sz="2600" b="1" dirty="0">
                <a:solidFill>
                  <a:srgbClr val="3366FF"/>
                </a:solidFill>
                <a:latin typeface="Verdana" charset="0"/>
              </a:rPr>
              <a:t>and materials</a:t>
            </a:r>
            <a:r>
              <a:rPr lang="en-US" sz="2800" b="1" dirty="0">
                <a:solidFill>
                  <a:schemeClr val="tx2"/>
                </a:solidFill>
                <a:latin typeface="Verdana" charset="0"/>
              </a:rPr>
              <a:t>.</a:t>
            </a:r>
          </a:p>
          <a:p>
            <a:pPr>
              <a:lnSpc>
                <a:spcPct val="90000"/>
              </a:lnSpc>
            </a:pPr>
            <a:endParaRPr lang="en-US" sz="2800" dirty="0"/>
          </a:p>
        </p:txBody>
      </p:sp>
      <p:pic>
        <p:nvPicPr>
          <p:cNvPr id="5" name="Picture 4" descr="aps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762" y="5082522"/>
            <a:ext cx="2027238" cy="124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850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9938" y="515327"/>
            <a:ext cx="7462162" cy="5936352"/>
          </a:xfrm>
          <a:prstGeom prst="rect">
            <a:avLst/>
          </a:prstGeom>
          <a:ln>
            <a:solidFill>
              <a:srgbClr val="000090"/>
            </a:solidFill>
          </a:ln>
        </p:spPr>
      </p:pic>
    </p:spTree>
    <p:extLst>
      <p:ext uri="{BB962C8B-B14F-4D97-AF65-F5344CB8AC3E}">
        <p14:creationId xmlns:p14="http://schemas.microsoft.com/office/powerpoint/2010/main" val="31692826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469" y="1066800"/>
            <a:ext cx="9144000" cy="5490552"/>
          </a:xfrm>
          <a:prstGeom prst="rect">
            <a:avLst/>
          </a:prstGeom>
        </p:spPr>
      </p:pic>
      <p:sp>
        <p:nvSpPr>
          <p:cNvPr id="4" name="Title 3"/>
          <p:cNvSpPr>
            <a:spLocks noGrp="1"/>
          </p:cNvSpPr>
          <p:nvPr>
            <p:ph type="title"/>
          </p:nvPr>
        </p:nvSpPr>
        <p:spPr>
          <a:xfrm>
            <a:off x="773120" y="27441"/>
            <a:ext cx="8136181" cy="1039359"/>
          </a:xfrm>
        </p:spPr>
        <p:txBody>
          <a:bodyPr>
            <a:normAutofit/>
          </a:bodyPr>
          <a:lstStyle/>
          <a:p>
            <a:r>
              <a:rPr lang="en-US" sz="3600" dirty="0" smtClean="0"/>
              <a:t>Second Paper Published in </a:t>
            </a:r>
            <a:r>
              <a:rPr lang="en-US" sz="3600" i="1" dirty="0" smtClean="0"/>
              <a:t>Geophysics</a:t>
            </a:r>
            <a:endParaRPr lang="en-US" sz="3600" i="1" dirty="0"/>
          </a:p>
        </p:txBody>
      </p:sp>
    </p:spTree>
    <p:extLst>
      <p:ext uri="{BB962C8B-B14F-4D97-AF65-F5344CB8AC3E}">
        <p14:creationId xmlns:p14="http://schemas.microsoft.com/office/powerpoint/2010/main" val="4860762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7162800" cy="517207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1728788" cy="3352800"/>
          </a:xfrm>
          <a:prstGeom prst="rect">
            <a:avLst/>
          </a:prstGeom>
          <a:noFill/>
          <a:ln w="38100">
            <a:solidFill>
              <a:srgbClr val="1D86C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3"/>
          <p:cNvSpPr>
            <a:spLocks noGrp="1"/>
          </p:cNvSpPr>
          <p:nvPr>
            <p:ph type="title"/>
          </p:nvPr>
        </p:nvSpPr>
        <p:spPr>
          <a:xfrm>
            <a:off x="1524000" y="27441"/>
            <a:ext cx="7385301" cy="1039359"/>
          </a:xfrm>
        </p:spPr>
        <p:txBody>
          <a:bodyPr>
            <a:normAutofit/>
          </a:bodyPr>
          <a:lstStyle/>
          <a:p>
            <a:r>
              <a:rPr lang="en-US" sz="3600" dirty="0" smtClean="0"/>
              <a:t>First Paper Published in </a:t>
            </a:r>
            <a:r>
              <a:rPr lang="en-US" sz="3600" i="1" dirty="0" smtClean="0"/>
              <a:t>Geophysics</a:t>
            </a:r>
            <a:endParaRPr lang="en-US" sz="3600" i="1" dirty="0"/>
          </a:p>
        </p:txBody>
      </p:sp>
    </p:spTree>
    <p:extLst>
      <p:ext uri="{BB962C8B-B14F-4D97-AF65-F5344CB8AC3E}">
        <p14:creationId xmlns:p14="http://schemas.microsoft.com/office/powerpoint/2010/main" val="36879894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92" y="528942"/>
            <a:ext cx="7572908" cy="59700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6891896" y="32019"/>
            <a:ext cx="1377037" cy="369332"/>
          </a:xfrm>
          <a:prstGeom prst="rect">
            <a:avLst/>
          </a:prstGeom>
          <a:noFill/>
        </p:spPr>
        <p:txBody>
          <a:bodyPr wrap="none" rtlCol="0">
            <a:spAutoFit/>
          </a:bodyPr>
          <a:lstStyle/>
          <a:p>
            <a:r>
              <a:rPr lang="en-US" b="1" dirty="0" smtClean="0"/>
              <a:t>(Hale, 1984</a:t>
            </a:r>
            <a:r>
              <a:rPr lang="en-US" dirty="0" smtClean="0"/>
              <a:t>)</a:t>
            </a:r>
            <a:endParaRPr lang="en-US" dirty="0"/>
          </a:p>
        </p:txBody>
      </p:sp>
    </p:spTree>
    <p:extLst>
      <p:ext uri="{BB962C8B-B14F-4D97-AF65-F5344CB8AC3E}">
        <p14:creationId xmlns:p14="http://schemas.microsoft.com/office/powerpoint/2010/main" val="35389554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256" y="556968"/>
            <a:ext cx="6667403" cy="60649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Box 4"/>
          <p:cNvSpPr txBox="1"/>
          <p:nvPr/>
        </p:nvSpPr>
        <p:spPr>
          <a:xfrm>
            <a:off x="6891896" y="32019"/>
            <a:ext cx="1377037" cy="369332"/>
          </a:xfrm>
          <a:prstGeom prst="rect">
            <a:avLst/>
          </a:prstGeom>
          <a:noFill/>
        </p:spPr>
        <p:txBody>
          <a:bodyPr wrap="none" rtlCol="0">
            <a:spAutoFit/>
          </a:bodyPr>
          <a:lstStyle/>
          <a:p>
            <a:r>
              <a:rPr lang="en-US" b="1" dirty="0" smtClean="0"/>
              <a:t>(Hale, 1984</a:t>
            </a:r>
            <a:r>
              <a:rPr lang="en-US" dirty="0" smtClean="0"/>
              <a:t>)</a:t>
            </a:r>
            <a:endParaRPr lang="en-US" dirty="0"/>
          </a:p>
        </p:txBody>
      </p:sp>
    </p:spTree>
    <p:extLst>
      <p:ext uri="{BB962C8B-B14F-4D97-AF65-F5344CB8AC3E}">
        <p14:creationId xmlns:p14="http://schemas.microsoft.com/office/powerpoint/2010/main" val="2613097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38200" y="381000"/>
            <a:ext cx="7543800" cy="838200"/>
          </a:xfrm>
        </p:spPr>
        <p:txBody>
          <a:bodyPr>
            <a:normAutofit fontScale="90000"/>
          </a:bodyPr>
          <a:lstStyle/>
          <a:p>
            <a:r>
              <a:rPr lang="en-US" b="1" dirty="0" err="1">
                <a:solidFill>
                  <a:schemeClr val="accent1"/>
                </a:solidFill>
                <a:latin typeface="Verdana"/>
                <a:cs typeface="Verdana"/>
              </a:rPr>
              <a:t>Claerbout</a:t>
            </a:r>
            <a:r>
              <a:rPr lang="ja-JP" altLang="en-US" b="1" dirty="0">
                <a:solidFill>
                  <a:schemeClr val="accent1"/>
                </a:solidFill>
                <a:latin typeface="Verdana"/>
                <a:cs typeface="Verdana"/>
              </a:rPr>
              <a:t>’</a:t>
            </a:r>
            <a:r>
              <a:rPr lang="en-US" b="1" dirty="0">
                <a:solidFill>
                  <a:schemeClr val="accent1"/>
                </a:solidFill>
                <a:latin typeface="Verdana"/>
                <a:cs typeface="Verdana"/>
              </a:rPr>
              <a:t>s principle</a:t>
            </a:r>
          </a:p>
        </p:txBody>
      </p:sp>
      <p:sp>
        <p:nvSpPr>
          <p:cNvPr id="89091" name="Rectangle 3"/>
          <p:cNvSpPr>
            <a:spLocks noGrp="1" noChangeArrowheads="1"/>
          </p:cNvSpPr>
          <p:nvPr>
            <p:ph idx="1"/>
          </p:nvPr>
        </p:nvSpPr>
        <p:spPr>
          <a:xfrm>
            <a:off x="533400" y="1460299"/>
            <a:ext cx="4694237" cy="4572000"/>
          </a:xfrm>
        </p:spPr>
        <p:txBody>
          <a:bodyPr/>
          <a:lstStyle/>
          <a:p>
            <a:pPr>
              <a:lnSpc>
                <a:spcPct val="80000"/>
              </a:lnSpc>
              <a:buFontTx/>
              <a:buNone/>
            </a:pPr>
            <a:r>
              <a:rPr lang="en-US" sz="2400" dirty="0">
                <a:latin typeface="Verdana" charset="0"/>
              </a:rPr>
              <a:t>   </a:t>
            </a:r>
            <a:r>
              <a:rPr lang="ja-JP" altLang="en-US" sz="2400" dirty="0">
                <a:latin typeface="Arial"/>
              </a:rPr>
              <a:t>“</a:t>
            </a:r>
            <a:r>
              <a:rPr lang="en-US" sz="2400" dirty="0">
                <a:latin typeface="Verdana" charset="0"/>
              </a:rPr>
              <a:t>An article about computational science in a scientific publication is not</a:t>
            </a:r>
            <a:r>
              <a:rPr lang="en-US" sz="2400" i="1" dirty="0">
                <a:latin typeface="Verdana" charset="0"/>
              </a:rPr>
              <a:t> </a:t>
            </a:r>
            <a:r>
              <a:rPr lang="en-US" sz="2400" dirty="0">
                <a:latin typeface="Verdana" charset="0"/>
              </a:rPr>
              <a:t>the scholarship itself, it is merely advertising</a:t>
            </a:r>
            <a:r>
              <a:rPr lang="en-US" sz="2400" i="1" dirty="0">
                <a:latin typeface="Verdana" charset="0"/>
              </a:rPr>
              <a:t> </a:t>
            </a:r>
            <a:r>
              <a:rPr lang="en-US" sz="2400" dirty="0">
                <a:latin typeface="Verdana" charset="0"/>
              </a:rPr>
              <a:t>of the scholarship. The actual scholarship is the </a:t>
            </a:r>
            <a:r>
              <a:rPr lang="en-US" sz="2400" dirty="0">
                <a:solidFill>
                  <a:srgbClr val="000000"/>
                </a:solidFill>
                <a:latin typeface="Verdana" charset="0"/>
              </a:rPr>
              <a:t>complete software development environment and the complete set of instructions which generated the figures</a:t>
            </a:r>
            <a:r>
              <a:rPr lang="en-US" sz="2400" dirty="0">
                <a:latin typeface="Verdana" charset="0"/>
              </a:rPr>
              <a:t>.</a:t>
            </a:r>
            <a:r>
              <a:rPr lang="ja-JP" altLang="en-US" sz="2400" dirty="0">
                <a:latin typeface="Arial"/>
              </a:rPr>
              <a:t>”</a:t>
            </a:r>
            <a:r>
              <a:rPr lang="en-US" sz="2400" dirty="0">
                <a:latin typeface="Verdana" charset="0"/>
              </a:rPr>
              <a:t>  </a:t>
            </a:r>
            <a:endParaRPr lang="en-US" sz="2400" dirty="0" smtClean="0">
              <a:latin typeface="Verdana" charset="0"/>
            </a:endParaRPr>
          </a:p>
          <a:p>
            <a:pPr>
              <a:lnSpc>
                <a:spcPct val="80000"/>
              </a:lnSpc>
              <a:buFontTx/>
              <a:buNone/>
            </a:pPr>
            <a:r>
              <a:rPr lang="en-US" sz="2400" dirty="0">
                <a:latin typeface="Verdana" charset="0"/>
              </a:rPr>
              <a:t> </a:t>
            </a:r>
            <a:r>
              <a:rPr lang="en-US" sz="2400" dirty="0" smtClean="0">
                <a:latin typeface="Verdana" charset="0"/>
              </a:rPr>
              <a:t>  </a:t>
            </a:r>
            <a:r>
              <a:rPr lang="en-US" sz="2000" dirty="0" smtClean="0">
                <a:latin typeface="Verdana" charset="0"/>
              </a:rPr>
              <a:t>(</a:t>
            </a:r>
            <a:r>
              <a:rPr lang="en-US" sz="2000" dirty="0" err="1">
                <a:latin typeface="Verdana" charset="0"/>
              </a:rPr>
              <a:t>Buckheit</a:t>
            </a:r>
            <a:r>
              <a:rPr lang="en-US" sz="2000" dirty="0">
                <a:latin typeface="Verdana" charset="0"/>
              </a:rPr>
              <a:t> </a:t>
            </a:r>
            <a:r>
              <a:rPr lang="en-US" sz="2000" dirty="0" smtClean="0">
                <a:latin typeface="Verdana" charset="0"/>
              </a:rPr>
              <a:t>and </a:t>
            </a:r>
            <a:r>
              <a:rPr lang="en-US" sz="2000" dirty="0" err="1">
                <a:latin typeface="Verdana" charset="0"/>
              </a:rPr>
              <a:t>Donoho</a:t>
            </a:r>
            <a:r>
              <a:rPr lang="en-US" sz="2000" dirty="0">
                <a:latin typeface="Verdana" charset="0"/>
              </a:rPr>
              <a:t>, 1995)</a:t>
            </a:r>
          </a:p>
        </p:txBody>
      </p:sp>
      <p:pic>
        <p:nvPicPr>
          <p:cNvPr id="89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637" y="1676400"/>
            <a:ext cx="3154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759511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8">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836FFF"/>
      </a:hlink>
      <a:folHlink>
        <a:srgbClr val="969696"/>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1616</TotalTime>
  <Words>497</Words>
  <Application>Microsoft Macintosh PowerPoint</Application>
  <PresentationFormat>On-screen Show (4:3)</PresentationFormat>
  <Paragraphs>40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NewsPrint</vt:lpstr>
      <vt:lpstr>Reproducibility as a Community Effort        Lessons from the    Madagascar Project</vt:lpstr>
      <vt:lpstr>What is Science?</vt:lpstr>
      <vt:lpstr>What is Science?</vt:lpstr>
      <vt:lpstr>PowerPoint Presentation</vt:lpstr>
      <vt:lpstr>Second Paper Published in Geophysics</vt:lpstr>
      <vt:lpstr>First Paper Published in Geophysics</vt:lpstr>
      <vt:lpstr>PowerPoint Presentation</vt:lpstr>
      <vt:lpstr>PowerPoint Presentation</vt:lpstr>
      <vt:lpstr>Claerbout’s principle</vt:lpstr>
      <vt:lpstr>PowerPoint Presentation</vt:lpstr>
      <vt:lpstr>PowerPoint Presentation</vt:lpstr>
      <vt:lpstr>PowerPoint Presentation</vt:lpstr>
      <vt:lpstr>PowerPoint Presentation</vt:lpstr>
      <vt:lpstr>Contributors</vt:lpstr>
      <vt:lpstr>PowerPoint Presentation</vt:lpstr>
      <vt:lpstr>Reproducible Research: Lessons from Madagascar</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Reproducibility as a Community Effort        Lessons from the    Madagascar Project</dc:title>
  <dc:creator>Sergey Fomel</dc:creator>
  <cp:lastModifiedBy>Sergey Fomel</cp:lastModifiedBy>
  <cp:revision>16</cp:revision>
  <dcterms:created xsi:type="dcterms:W3CDTF">2012-12-12T18:29:01Z</dcterms:created>
  <dcterms:modified xsi:type="dcterms:W3CDTF">2012-12-13T21:48:41Z</dcterms:modified>
</cp:coreProperties>
</file>